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6" r:id="rId2"/>
    <p:sldId id="257" r:id="rId3"/>
    <p:sldId id="272" r:id="rId4"/>
    <p:sldId id="259" r:id="rId5"/>
    <p:sldId id="260" r:id="rId6"/>
    <p:sldId id="267" r:id="rId7"/>
    <p:sldId id="264" r:id="rId8"/>
    <p:sldId id="266" r:id="rId9"/>
    <p:sldId id="269" r:id="rId10"/>
    <p:sldId id="270" r:id="rId11"/>
    <p:sldId id="271" r:id="rId12"/>
    <p:sldId id="262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020"/>
    <a:srgbClr val="141F34"/>
    <a:srgbClr val="273C63"/>
    <a:srgbClr val="387CAA"/>
    <a:srgbClr val="3D87B7"/>
    <a:srgbClr val="A7C18B"/>
    <a:srgbClr val="D1B0F2"/>
    <a:srgbClr val="F9B155"/>
    <a:srgbClr val="FFC14C"/>
    <a:srgbClr val="881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/>
    <p:restoredTop sz="94658"/>
  </p:normalViewPr>
  <p:slideViewPr>
    <p:cSldViewPr snapToGrid="0">
      <p:cViewPr varScale="1">
        <p:scale>
          <a:sx n="103" d="100"/>
          <a:sy n="103" d="100"/>
        </p:scale>
        <p:origin x="53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E5E13-DD81-4749-92D3-7DD93ECAFE9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F3E9D-D64E-EE4F-90AE-1589C0DE0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33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F3E9D-D64E-EE4F-90AE-1589C0DE0C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12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F3E9D-D64E-EE4F-90AE-1589C0DE0C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20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F3E9D-D64E-EE4F-90AE-1589C0DE0C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31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F3E9D-D64E-EE4F-90AE-1589C0DE0C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10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F3E9D-D64E-EE4F-90AE-1589C0DE0C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74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F3E9D-D64E-EE4F-90AE-1589C0DE0C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00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F3E9D-D64E-EE4F-90AE-1589C0DE0C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88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F3E9D-D64E-EE4F-90AE-1589C0DE0C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51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F3E9D-D64E-EE4F-90AE-1589C0DE0C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79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F3E9D-D64E-EE4F-90AE-1589C0DE0C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16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F3E9D-D64E-EE4F-90AE-1589C0DE0C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17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F3E9D-D64E-EE4F-90AE-1589C0DE0C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81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erial view of a building and parking lot&#10;&#10;Description automatically generated">
            <a:extLst>
              <a:ext uri="{FF2B5EF4-FFF2-40B4-BE49-F238E27FC236}">
                <a16:creationId xmlns:a16="http://schemas.microsoft.com/office/drawing/2014/main" id="{4612544A-51E9-307D-B5FF-B64943BB4A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5" r="1743"/>
          <a:stretch/>
        </p:blipFill>
        <p:spPr>
          <a:xfrm>
            <a:off x="0" y="-42862"/>
            <a:ext cx="18288000" cy="1037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1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91D70C-E51A-F082-C6E7-0819214A1C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4"/>
          <a:stretch/>
        </p:blipFill>
        <p:spPr>
          <a:xfrm>
            <a:off x="4574" y="-74558"/>
            <a:ext cx="14625826" cy="1037306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87528" y="0"/>
            <a:ext cx="10600467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184E465C-E3A8-7C2F-10ED-E04D85B2E411}"/>
              </a:ext>
            </a:extLst>
          </p:cNvPr>
          <p:cNvSpPr txBox="1"/>
          <p:nvPr/>
        </p:nvSpPr>
        <p:spPr>
          <a:xfrm>
            <a:off x="11963400" y="1877563"/>
            <a:ext cx="6118119" cy="1687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>
                <a:latin typeface="Palatino" pitchFamily="2" charset="77"/>
                <a:ea typeface="Palatino" pitchFamily="2" charset="77"/>
                <a:cs typeface="+mj-cs"/>
              </a:rPr>
              <a:t>Vector 6: </a:t>
            </a:r>
            <a:br>
              <a:rPr lang="en-US" sz="5600" b="1">
                <a:latin typeface="Palatino" pitchFamily="2" charset="77"/>
                <a:ea typeface="Palatino" pitchFamily="2" charset="77"/>
                <a:cs typeface="+mj-cs"/>
              </a:rPr>
            </a:br>
            <a:r>
              <a:rPr lang="en-US" sz="5600" b="1">
                <a:latin typeface="Palatino" pitchFamily="2" charset="77"/>
                <a:ea typeface="Palatino" pitchFamily="2" charset="77"/>
                <a:cs typeface="+mj-cs"/>
              </a:rPr>
              <a:t>Foster a Culture of Inclusion and Curiosity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31213C-4055-E2BD-B74C-E5FAB8174194}"/>
              </a:ext>
            </a:extLst>
          </p:cNvPr>
          <p:cNvSpPr txBox="1"/>
          <p:nvPr/>
        </p:nvSpPr>
        <p:spPr>
          <a:xfrm>
            <a:off x="11430000" y="3848100"/>
            <a:ext cx="6651519" cy="5438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8572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>
                <a:latin typeface="Helvetica" pitchFamily="2" charset="0"/>
              </a:rPr>
              <a:t>Demonstrated commitment to and accountability for DEIA</a:t>
            </a:r>
          </a:p>
          <a:p>
            <a:pPr marL="8572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>
              <a:latin typeface="Helvetica" pitchFamily="2" charset="0"/>
            </a:endParaRPr>
          </a:p>
          <a:p>
            <a:pPr marL="8572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>
                <a:latin typeface="Helvetica" pitchFamily="2" charset="0"/>
              </a:rPr>
              <a:t>More hands-on work, education and training</a:t>
            </a:r>
          </a:p>
          <a:p>
            <a:pPr marL="8572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>
              <a:latin typeface="Helvetica" pitchFamily="2" charset="0"/>
            </a:endParaRPr>
          </a:p>
          <a:p>
            <a:pPr marL="8572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>
                <a:latin typeface="Helvetica" pitchFamily="2" charset="0"/>
              </a:rPr>
              <a:t>Facilitate employee exchanges with industry, others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00160A-01DE-1FEF-8296-8B1D2CAC4E78}"/>
              </a:ext>
            </a:extLst>
          </p:cNvPr>
          <p:cNvSpPr txBox="1"/>
          <p:nvPr/>
        </p:nvSpPr>
        <p:spPr>
          <a:xfrm>
            <a:off x="6370870" y="9258411"/>
            <a:ext cx="5546258" cy="91428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6804"/>
              </a:lnSpc>
            </a:pPr>
            <a:r>
              <a:rPr lang="en-US" sz="4400" spc="-15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77"/>
                <a:cs typeface="72 Monospace" panose="020B0509030603020204" pitchFamily="49" charset="0"/>
              </a:rPr>
              <a:t>Our Path to the Future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CAC4F2-5DAE-73B6-FEE1-BEFB0C43FB75}"/>
              </a:ext>
            </a:extLst>
          </p:cNvPr>
          <p:cNvCxnSpPr>
            <a:cxnSpLocks/>
          </p:cNvCxnSpPr>
          <p:nvPr/>
        </p:nvCxnSpPr>
        <p:spPr>
          <a:xfrm flipH="1">
            <a:off x="-1" y="9715555"/>
            <a:ext cx="63708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91F4A8-734F-DCAB-3A7B-6DEB11C6A6A7}"/>
              </a:ext>
            </a:extLst>
          </p:cNvPr>
          <p:cNvCxnSpPr>
            <a:cxnSpLocks/>
          </p:cNvCxnSpPr>
          <p:nvPr/>
        </p:nvCxnSpPr>
        <p:spPr>
          <a:xfrm flipH="1">
            <a:off x="11917128" y="9749995"/>
            <a:ext cx="63708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10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map of a city&#10;&#10;Description automatically generated">
            <a:extLst>
              <a:ext uri="{FF2B5EF4-FFF2-40B4-BE49-F238E27FC236}">
                <a16:creationId xmlns:a16="http://schemas.microsoft.com/office/drawing/2014/main" id="{30B70CF4-438A-2E67-6A02-8D7F16C5D0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3534" y="10"/>
            <a:ext cx="14504463" cy="10286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1085394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647260-57B3-F15E-C582-27FC59EBB2E1}"/>
              </a:ext>
            </a:extLst>
          </p:cNvPr>
          <p:cNvSpPr txBox="1"/>
          <p:nvPr/>
        </p:nvSpPr>
        <p:spPr>
          <a:xfrm>
            <a:off x="609600" y="547687"/>
            <a:ext cx="6380983" cy="2849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>
                <a:latin typeface="Palatino" pitchFamily="2" charset="77"/>
                <a:ea typeface="Palatino" pitchFamily="2" charset="77"/>
                <a:cs typeface="+mj-cs"/>
              </a:rPr>
              <a:t>Vector 7: Modernize our Campuses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AD3A4C-A0A2-DF79-B881-68E5D50E2C92}"/>
              </a:ext>
            </a:extLst>
          </p:cNvPr>
          <p:cNvSpPr txBox="1"/>
          <p:nvPr/>
        </p:nvSpPr>
        <p:spPr>
          <a:xfrm>
            <a:off x="152400" y="3771900"/>
            <a:ext cx="6838183" cy="5614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572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rPr>
              <a:t>Continue Master Plan implementation</a:t>
            </a:r>
          </a:p>
          <a:p>
            <a:pPr marL="628650">
              <a:lnSpc>
                <a:spcPct val="90000"/>
              </a:lnSpc>
              <a:spcAft>
                <a:spcPts val="600"/>
              </a:spcAft>
            </a:pPr>
            <a:endParaRPr lang="en-US" sz="1400">
              <a:latin typeface="Helvetica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rPr>
              <a:t>Increase efficiency and reduce O&amp;M costs</a:t>
            </a:r>
          </a:p>
          <a:p>
            <a:pPr marL="628650">
              <a:lnSpc>
                <a:spcPct val="90000"/>
              </a:lnSpc>
              <a:spcAft>
                <a:spcPts val="600"/>
              </a:spcAft>
            </a:pPr>
            <a:endParaRPr lang="en-US" sz="1400">
              <a:latin typeface="Helvetica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rPr>
              <a:t>Develop collaboration spaces to enable, enhance partnering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50DC93-9D1C-ADAC-376B-CC6F3E9592CD}"/>
              </a:ext>
            </a:extLst>
          </p:cNvPr>
          <p:cNvSpPr txBox="1"/>
          <p:nvPr/>
        </p:nvSpPr>
        <p:spPr>
          <a:xfrm>
            <a:off x="6370870" y="9258411"/>
            <a:ext cx="5546258" cy="91428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6804"/>
              </a:lnSpc>
            </a:pPr>
            <a:r>
              <a:rPr lang="en-US" sz="4400" spc="-15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77"/>
                <a:cs typeface="72 Monospace" panose="020B0509030603020204" pitchFamily="49" charset="0"/>
              </a:rPr>
              <a:t>Our Path to the Future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24868F-90F8-AD6C-9CBE-3E2B381FF0E1}"/>
              </a:ext>
            </a:extLst>
          </p:cNvPr>
          <p:cNvCxnSpPr>
            <a:cxnSpLocks/>
          </p:cNvCxnSpPr>
          <p:nvPr/>
        </p:nvCxnSpPr>
        <p:spPr>
          <a:xfrm flipH="1">
            <a:off x="-1" y="9715555"/>
            <a:ext cx="63708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3E5EA2-936F-80B3-7CE8-DB142E44FFE4}"/>
              </a:ext>
            </a:extLst>
          </p:cNvPr>
          <p:cNvCxnSpPr>
            <a:cxnSpLocks/>
          </p:cNvCxnSpPr>
          <p:nvPr/>
        </p:nvCxnSpPr>
        <p:spPr>
          <a:xfrm flipH="1">
            <a:off x="11917128" y="9749995"/>
            <a:ext cx="63708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64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4" descr="A collage of buildings and buildings&#10;&#10;Description automatically generated">
            <a:extLst>
              <a:ext uri="{FF2B5EF4-FFF2-40B4-BE49-F238E27FC236}">
                <a16:creationId xmlns:a16="http://schemas.microsoft.com/office/drawing/2014/main" id="{77CC00E3-8DEB-6E64-C90E-A76E97D7F0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467100"/>
            <a:ext cx="18288000" cy="68199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F7D7A645-CA20-F484-831C-A6AA0C129A2C}"/>
              </a:ext>
            </a:extLst>
          </p:cNvPr>
          <p:cNvSpPr txBox="1"/>
          <p:nvPr/>
        </p:nvSpPr>
        <p:spPr>
          <a:xfrm>
            <a:off x="0" y="419100"/>
            <a:ext cx="182880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b="1" spc="645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" pitchFamily="2" charset="77"/>
                <a:ea typeface="Palatino" pitchFamily="2" charset="77"/>
                <a:cs typeface="Verdana" panose="020B0604030504040204" pitchFamily="34" charset="0"/>
              </a:rPr>
              <a:t>One World-Class Science and Engineering Organization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24FB01C3-1FA7-A363-E840-F4EEDFD6B3C2}"/>
              </a:ext>
            </a:extLst>
          </p:cNvPr>
          <p:cNvSpPr txBox="1"/>
          <p:nvPr/>
        </p:nvSpPr>
        <p:spPr>
          <a:xfrm>
            <a:off x="190500" y="2142715"/>
            <a:ext cx="17907000" cy="1218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32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" pitchFamily="2" charset="77"/>
                <a:ea typeface="Palatino" pitchFamily="2" charset="77"/>
                <a:cs typeface="Tahoma" panose="020B0604030504040204" pitchFamily="34" charset="0"/>
              </a:rPr>
              <a:t>SIX DISTINCTIVE FACILITIES AND INSTALLATIONS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3DF928-851B-E31A-6EC7-ECEBF64720A7}"/>
              </a:ext>
            </a:extLst>
          </p:cNvPr>
          <p:cNvCxnSpPr>
            <a:cxnSpLocks/>
          </p:cNvCxnSpPr>
          <p:nvPr/>
        </p:nvCxnSpPr>
        <p:spPr>
          <a:xfrm flipH="1">
            <a:off x="0" y="3086100"/>
            <a:ext cx="3733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5C2AB2-90A0-CEFE-E53B-748D96AE1BD3}"/>
              </a:ext>
            </a:extLst>
          </p:cNvPr>
          <p:cNvCxnSpPr>
            <a:cxnSpLocks/>
          </p:cNvCxnSpPr>
          <p:nvPr/>
        </p:nvCxnSpPr>
        <p:spPr>
          <a:xfrm flipH="1">
            <a:off x="14554200" y="3120540"/>
            <a:ext cx="3733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830599" y="822696"/>
            <a:ext cx="10197812" cy="25134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>
                <a:latin typeface="Palatino" pitchFamily="2" charset="77"/>
                <a:ea typeface="Palatino" pitchFamily="2" charset="77"/>
                <a:cs typeface="+mj-cs"/>
              </a:rPr>
              <a:t>Our Mission: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B354FC8-11EF-9E55-DEF0-6D5E6DABD2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04800" y="-68002"/>
            <a:ext cx="6377972" cy="1042300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7"/>
          <p:cNvSpPr txBox="1"/>
          <p:nvPr/>
        </p:nvSpPr>
        <p:spPr>
          <a:xfrm>
            <a:off x="6830600" y="3614745"/>
            <a:ext cx="11000200" cy="555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>
                <a:latin typeface="Helvetica" pitchFamily="2" charset="0"/>
              </a:rPr>
              <a:t>To integrate world-class, multi-disciplinary science research, </a:t>
            </a:r>
            <a:br>
              <a:rPr lang="en-US" sz="4800">
                <a:latin typeface="Helvetica" pitchFamily="2" charset="0"/>
              </a:rPr>
            </a:br>
            <a:r>
              <a:rPr lang="en-US" sz="4800">
                <a:latin typeface="Helvetica" pitchFamily="2" charset="0"/>
              </a:rPr>
              <a:t>cutting-edge engineering, and focused technology development to advance human knowledge of our universe</a:t>
            </a: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/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/>
          </a:p>
        </p:txBody>
      </p:sp>
      <p:sp>
        <p:nvSpPr>
          <p:cNvPr id="5" name="TextBox 5"/>
          <p:cNvSpPr txBox="1"/>
          <p:nvPr/>
        </p:nvSpPr>
        <p:spPr>
          <a:xfrm>
            <a:off x="-304799" y="-419099"/>
            <a:ext cx="7620000" cy="1070609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5B1DEB-C494-8012-7389-E84C6A9A6A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5"/>
          <a:stretch/>
        </p:blipFill>
        <p:spPr>
          <a:xfrm>
            <a:off x="0" y="-1"/>
            <a:ext cx="18287998" cy="1028700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-15243" y="8653541"/>
            <a:ext cx="18303241" cy="1096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04"/>
              </a:lnSpc>
            </a:pPr>
            <a:r>
              <a:rPr lang="en-US" sz="11500" b="1" spc="645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" pitchFamily="2" charset="77"/>
                <a:ea typeface="Palatino" pitchFamily="2" charset="77"/>
                <a:cs typeface="72 Monospace" panose="020B0509030603020204" pitchFamily="49" charset="0"/>
              </a:rPr>
              <a:t>GODDARD 2040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FED5D6-22B1-B598-44F3-A5B64F5A1B66}"/>
              </a:ext>
            </a:extLst>
          </p:cNvPr>
          <p:cNvSpPr txBox="1"/>
          <p:nvPr/>
        </p:nvSpPr>
        <p:spPr>
          <a:xfrm>
            <a:off x="6370870" y="9258411"/>
            <a:ext cx="5546258" cy="9002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6804"/>
              </a:lnSpc>
            </a:pPr>
            <a:r>
              <a:rPr lang="en-US" sz="4400" spc="-15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77"/>
                <a:cs typeface="72 Monospace" panose="020B0509030603020204" pitchFamily="49" charset="0"/>
              </a:rPr>
              <a:t>Our Vision for the Future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3758846"/>
            <a:ext cx="18287999" cy="526819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0D6394C-3CC9-AB13-4647-97387AA6ED8D}"/>
              </a:ext>
            </a:extLst>
          </p:cNvPr>
          <p:cNvCxnSpPr>
            <a:cxnSpLocks/>
          </p:cNvCxnSpPr>
          <p:nvPr/>
        </p:nvCxnSpPr>
        <p:spPr>
          <a:xfrm flipH="1">
            <a:off x="-1" y="9715555"/>
            <a:ext cx="63708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A4ED818-00FA-4061-B7E8-E4187A6CA056}"/>
              </a:ext>
            </a:extLst>
          </p:cNvPr>
          <p:cNvCxnSpPr>
            <a:cxnSpLocks/>
          </p:cNvCxnSpPr>
          <p:nvPr/>
        </p:nvCxnSpPr>
        <p:spPr>
          <a:xfrm flipH="1">
            <a:off x="11917128" y="9749995"/>
            <a:ext cx="63708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group of planets in space&#10;&#10;Description automatically generated with low confidence">
            <a:extLst>
              <a:ext uri="{FF2B5EF4-FFF2-40B4-BE49-F238E27FC236}">
                <a16:creationId xmlns:a16="http://schemas.microsoft.com/office/drawing/2014/main" id="{798DAC1B-CF2E-4ECB-8994-A8F4CC785F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3534" y="10"/>
            <a:ext cx="14504463" cy="10286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1085394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09600" y="547687"/>
            <a:ext cx="6380983" cy="2849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>
                <a:latin typeface="Palatino" pitchFamily="2" charset="77"/>
                <a:ea typeface="Palatino" pitchFamily="2" charset="77"/>
                <a:cs typeface="+mj-cs"/>
              </a:rPr>
              <a:t>Vector 1: Advance Multidisciplinary Space Science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2430CE-E726-D640-8094-706001E666B7}"/>
              </a:ext>
            </a:extLst>
          </p:cNvPr>
          <p:cNvSpPr txBox="1"/>
          <p:nvPr/>
        </p:nvSpPr>
        <p:spPr>
          <a:xfrm>
            <a:off x="152400" y="3771900"/>
            <a:ext cx="6838183" cy="5614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572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rPr>
              <a:t>Continue to lead in Astrophysics, Earth Science </a:t>
            </a:r>
            <a:r>
              <a:rPr lang="en-US" sz="4000" err="1"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rPr>
              <a:t>Heliophysics</a:t>
            </a:r>
            <a:r>
              <a:rPr lang="en-US" sz="4000"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rPr>
              <a:t>, and Planetary Science</a:t>
            </a:r>
          </a:p>
          <a:p>
            <a:pPr marL="628650">
              <a:lnSpc>
                <a:spcPct val="90000"/>
              </a:lnSpc>
              <a:spcAft>
                <a:spcPts val="600"/>
              </a:spcAft>
            </a:pPr>
            <a:endParaRPr lang="en-US" sz="1400">
              <a:latin typeface="Helvetica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rPr>
              <a:t>Advance Artemis Science</a:t>
            </a:r>
          </a:p>
          <a:p>
            <a:pPr marL="628650">
              <a:lnSpc>
                <a:spcPct val="90000"/>
              </a:lnSpc>
              <a:spcAft>
                <a:spcPts val="600"/>
              </a:spcAft>
            </a:pPr>
            <a:endParaRPr lang="en-US" sz="1400">
              <a:latin typeface="Helvetica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rPr>
              <a:t>Develop advanced instruments and sensors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B1F206-3A5C-DFB1-1FAE-5556A11B16EE}"/>
              </a:ext>
            </a:extLst>
          </p:cNvPr>
          <p:cNvSpPr txBox="1"/>
          <p:nvPr/>
        </p:nvSpPr>
        <p:spPr>
          <a:xfrm>
            <a:off x="6370870" y="9258411"/>
            <a:ext cx="5546258" cy="9002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6804"/>
              </a:lnSpc>
            </a:pPr>
            <a:r>
              <a:rPr lang="en-US" sz="4400" spc="-15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77"/>
                <a:cs typeface="72 Monospace" panose="020B0509030603020204" pitchFamily="49" charset="0"/>
              </a:rPr>
              <a:t>Our Vision for the Future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7F16E7-4508-FCE5-7D7A-48F6E194F385}"/>
              </a:ext>
            </a:extLst>
          </p:cNvPr>
          <p:cNvCxnSpPr>
            <a:cxnSpLocks/>
          </p:cNvCxnSpPr>
          <p:nvPr/>
        </p:nvCxnSpPr>
        <p:spPr>
          <a:xfrm flipH="1">
            <a:off x="-1" y="9715555"/>
            <a:ext cx="63708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7144A6-B067-EA73-E4FE-F80C07E4F29A}"/>
              </a:ext>
            </a:extLst>
          </p:cNvPr>
          <p:cNvCxnSpPr>
            <a:cxnSpLocks/>
          </p:cNvCxnSpPr>
          <p:nvPr/>
        </p:nvCxnSpPr>
        <p:spPr>
          <a:xfrm flipH="1">
            <a:off x="11917128" y="9749995"/>
            <a:ext cx="63708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4E4D846-3AFC-4F86-8C35-24B0542A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outdoor, sky, nature, sunset&#10;&#10;Description automatically generated">
            <a:extLst>
              <a:ext uri="{FF2B5EF4-FFF2-40B4-BE49-F238E27FC236}">
                <a16:creationId xmlns:a16="http://schemas.microsoft.com/office/drawing/2014/main" id="{3E78E282-5955-C593-00FC-5B8C47CC88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3002748" cy="10286990"/>
          </a:xfrm>
          <a:prstGeom prst="rect">
            <a:avLst/>
          </a:prstGeom>
          <a:effectLst>
            <a:outerShdw dir="10080000" sx="22000" sy="22000" algn="ctr" rotWithShape="0">
              <a:srgbClr val="000000"/>
            </a:outerShdw>
          </a:effec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84781B9-12CB-45C3-907A-9ED93FF72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53098" y="0"/>
            <a:ext cx="14634902" cy="10287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031000" y="908685"/>
            <a:ext cx="109728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79527" y="3665220"/>
            <a:ext cx="4828032" cy="13716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219BD1-78F0-0C61-46E5-D1DBFCB1D056}"/>
              </a:ext>
            </a:extLst>
          </p:cNvPr>
          <p:cNvSpPr/>
          <p:nvPr/>
        </p:nvSpPr>
        <p:spPr>
          <a:xfrm>
            <a:off x="11811000" y="876300"/>
            <a:ext cx="6346934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FAB36DA8-CEFF-CEA3-EFEE-E4F098F6B9BB}"/>
              </a:ext>
            </a:extLst>
          </p:cNvPr>
          <p:cNvSpPr txBox="1"/>
          <p:nvPr/>
        </p:nvSpPr>
        <p:spPr>
          <a:xfrm>
            <a:off x="10986526" y="1085464"/>
            <a:ext cx="6629400" cy="1687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>
                <a:latin typeface="Palatino" pitchFamily="2" charset="77"/>
                <a:ea typeface="Palatino" pitchFamily="2" charset="77"/>
                <a:cs typeface="+mj-cs"/>
              </a:rPr>
              <a:t>Vector 2: Search for Habitable Worlds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70C763-2BF3-4B81-A568-1B21A3CFF664}"/>
              </a:ext>
            </a:extLst>
          </p:cNvPr>
          <p:cNvSpPr txBox="1"/>
          <p:nvPr/>
        </p:nvSpPr>
        <p:spPr>
          <a:xfrm>
            <a:off x="10580296" y="3103616"/>
            <a:ext cx="7046065" cy="5438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8572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>
                <a:latin typeface="Helvetica" pitchFamily="2" charset="0"/>
              </a:rPr>
              <a:t>Develop, build, &amp; launch the Habitable Worlds Observatory</a:t>
            </a:r>
          </a:p>
          <a:p>
            <a:pPr marL="8572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>
              <a:latin typeface="Helvetica" pitchFamily="2" charset="0"/>
            </a:endParaRPr>
          </a:p>
          <a:p>
            <a:pPr marL="8572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>
                <a:latin typeface="Helvetica" pitchFamily="2" charset="0"/>
              </a:rPr>
              <a:t>Develop the technologies for detailed exoplanet characterization</a:t>
            </a:r>
          </a:p>
          <a:p>
            <a:pPr marL="8572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>
              <a:latin typeface="Helvetica" pitchFamily="2" charset="0"/>
            </a:endParaRPr>
          </a:p>
          <a:p>
            <a:pPr marL="8572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>
                <a:latin typeface="Helvetica" pitchFamily="2" charset="0"/>
              </a:rPr>
              <a:t>Apply our expertise in planetary and Earth sensors to search for life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CFEA1D-A37A-A163-FA50-83AD8F83020B}"/>
              </a:ext>
            </a:extLst>
          </p:cNvPr>
          <p:cNvSpPr txBox="1"/>
          <p:nvPr/>
        </p:nvSpPr>
        <p:spPr>
          <a:xfrm>
            <a:off x="6370870" y="9258411"/>
            <a:ext cx="5546258" cy="9002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6804"/>
              </a:lnSpc>
            </a:pPr>
            <a:r>
              <a:rPr lang="en-US" sz="4400" spc="-15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77"/>
                <a:cs typeface="72 Monospace" panose="020B0509030603020204" pitchFamily="49" charset="0"/>
              </a:rPr>
              <a:t>Our Vision for the Future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E3DEB8-3F03-A460-52F7-B806CD0FF231}"/>
              </a:ext>
            </a:extLst>
          </p:cNvPr>
          <p:cNvCxnSpPr>
            <a:cxnSpLocks/>
          </p:cNvCxnSpPr>
          <p:nvPr/>
        </p:nvCxnSpPr>
        <p:spPr>
          <a:xfrm flipH="1">
            <a:off x="-1" y="9715555"/>
            <a:ext cx="63708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AE33E0-0D0F-A460-DDAB-8C7A24F86910}"/>
              </a:ext>
            </a:extLst>
          </p:cNvPr>
          <p:cNvCxnSpPr>
            <a:cxnSpLocks/>
          </p:cNvCxnSpPr>
          <p:nvPr/>
        </p:nvCxnSpPr>
        <p:spPr>
          <a:xfrm flipH="1">
            <a:off x="11917128" y="9749995"/>
            <a:ext cx="63708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atellite image of a hurricane&#10;&#10;Description automatically generated with low confidence">
            <a:extLst>
              <a:ext uri="{FF2B5EF4-FFF2-40B4-BE49-F238E27FC236}">
                <a16:creationId xmlns:a16="http://schemas.microsoft.com/office/drawing/2014/main" id="{30B70CF4-438A-2E67-6A02-8D7F16C5D0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3534" y="10"/>
            <a:ext cx="14504463" cy="10286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1085394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26414A-338A-D43E-3CF1-BD806BCAABAF}"/>
              </a:ext>
            </a:extLst>
          </p:cNvPr>
          <p:cNvSpPr txBox="1"/>
          <p:nvPr/>
        </p:nvSpPr>
        <p:spPr>
          <a:xfrm>
            <a:off x="609600" y="547687"/>
            <a:ext cx="6380983" cy="2849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>
                <a:latin typeface="Palatino" pitchFamily="2" charset="77"/>
                <a:ea typeface="Palatino" pitchFamily="2" charset="77"/>
                <a:cs typeface="+mj-cs"/>
              </a:rPr>
              <a:t>Vector 3: Serve as a Hub for Earth System Science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F428E-0036-A670-8CD0-96EB971EAAD4}"/>
              </a:ext>
            </a:extLst>
          </p:cNvPr>
          <p:cNvSpPr txBox="1"/>
          <p:nvPr/>
        </p:nvSpPr>
        <p:spPr>
          <a:xfrm>
            <a:off x="152400" y="3639261"/>
            <a:ext cx="6838183" cy="5614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572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rPr>
              <a:t>Integrate/export data for research, modeling within 24 hours of collection</a:t>
            </a:r>
          </a:p>
          <a:p>
            <a:pPr marL="628650">
              <a:lnSpc>
                <a:spcPct val="90000"/>
              </a:lnSpc>
              <a:spcAft>
                <a:spcPts val="600"/>
              </a:spcAft>
            </a:pPr>
            <a:endParaRPr lang="en-US" sz="1400">
              <a:latin typeface="Helvetica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rPr>
              <a:t>Develop digital Earth “twin”</a:t>
            </a:r>
          </a:p>
          <a:p>
            <a:pPr marL="628650">
              <a:lnSpc>
                <a:spcPct val="90000"/>
              </a:lnSpc>
              <a:spcAft>
                <a:spcPts val="600"/>
              </a:spcAft>
            </a:pPr>
            <a:endParaRPr lang="en-US" sz="1400">
              <a:latin typeface="Helvetica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rPr>
              <a:t>Advance our predictive capabilities for extreme events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B04B7C-DC96-C9E0-223E-C7B0F08269CE}"/>
              </a:ext>
            </a:extLst>
          </p:cNvPr>
          <p:cNvSpPr txBox="1"/>
          <p:nvPr/>
        </p:nvSpPr>
        <p:spPr>
          <a:xfrm>
            <a:off x="6370870" y="9258411"/>
            <a:ext cx="5546258" cy="9002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6804"/>
              </a:lnSpc>
            </a:pPr>
            <a:r>
              <a:rPr lang="en-US" sz="4400" spc="-15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77"/>
                <a:cs typeface="72 Monospace" panose="020B0509030603020204" pitchFamily="49" charset="0"/>
              </a:rPr>
              <a:t>Our Vision for the Future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7EAC4F1-9FD4-9009-344B-2984EC97A59D}"/>
              </a:ext>
            </a:extLst>
          </p:cNvPr>
          <p:cNvCxnSpPr>
            <a:cxnSpLocks/>
          </p:cNvCxnSpPr>
          <p:nvPr/>
        </p:nvCxnSpPr>
        <p:spPr>
          <a:xfrm flipH="1">
            <a:off x="-1" y="9715555"/>
            <a:ext cx="63708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686936-DA08-62E8-4681-A9942BF2D34C}"/>
              </a:ext>
            </a:extLst>
          </p:cNvPr>
          <p:cNvCxnSpPr>
            <a:cxnSpLocks/>
          </p:cNvCxnSpPr>
          <p:nvPr/>
        </p:nvCxnSpPr>
        <p:spPr>
          <a:xfrm flipH="1">
            <a:off x="11917128" y="9749995"/>
            <a:ext cx="63708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79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star, outdoor object&#10;&#10;Description automatically generated">
            <a:extLst>
              <a:ext uri="{FF2B5EF4-FFF2-40B4-BE49-F238E27FC236}">
                <a16:creationId xmlns:a16="http://schemas.microsoft.com/office/drawing/2014/main" id="{2C91D70C-E51A-F082-C6E7-0819214A1C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14504463" cy="10286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87528" y="0"/>
            <a:ext cx="10600467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08190057-B600-E83A-D02D-352D613AFC02}"/>
              </a:ext>
            </a:extLst>
          </p:cNvPr>
          <p:cNvSpPr txBox="1"/>
          <p:nvPr/>
        </p:nvSpPr>
        <p:spPr>
          <a:xfrm>
            <a:off x="11658600" y="1866900"/>
            <a:ext cx="6629400" cy="1687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>
                <a:latin typeface="Palatino" pitchFamily="2" charset="77"/>
                <a:ea typeface="Palatino" pitchFamily="2" charset="77"/>
                <a:cs typeface="+mj-cs"/>
              </a:rPr>
              <a:t>Vector 4: Enhance Space Weather Knowledge and Applications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D6AB93-F235-98FD-A297-E9C0155F2807}"/>
              </a:ext>
            </a:extLst>
          </p:cNvPr>
          <p:cNvSpPr txBox="1"/>
          <p:nvPr/>
        </p:nvSpPr>
        <p:spPr>
          <a:xfrm>
            <a:off x="11035454" y="3695700"/>
            <a:ext cx="7046065" cy="5438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8572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>
                <a:latin typeface="Helvetica" pitchFamily="2" charset="0"/>
              </a:rPr>
              <a:t>Serve as a hub for Space Weather data, research and modeling</a:t>
            </a:r>
          </a:p>
          <a:p>
            <a:pPr marL="8572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>
              <a:latin typeface="Helvetica" pitchFamily="2" charset="0"/>
            </a:endParaRPr>
          </a:p>
          <a:p>
            <a:pPr marL="8572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>
                <a:latin typeface="Helvetica" pitchFamily="2" charset="0"/>
              </a:rPr>
              <a:t>Enhance real-time, site-specific prediction of solar events</a:t>
            </a:r>
          </a:p>
          <a:p>
            <a:pPr marL="8572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>
              <a:latin typeface="Helvetica" pitchFamily="2" charset="0"/>
            </a:endParaRPr>
          </a:p>
          <a:p>
            <a:pPr marL="8572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>
                <a:latin typeface="Helvetica" pitchFamily="2" charset="0"/>
              </a:rPr>
              <a:t>Evolve models to better inform solar storm mitigation actions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E1338F-EB63-44DA-DE26-F85C24532B13}"/>
              </a:ext>
            </a:extLst>
          </p:cNvPr>
          <p:cNvSpPr txBox="1"/>
          <p:nvPr/>
        </p:nvSpPr>
        <p:spPr>
          <a:xfrm>
            <a:off x="6370870" y="9258411"/>
            <a:ext cx="5546258" cy="9002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6804"/>
              </a:lnSpc>
            </a:pPr>
            <a:r>
              <a:rPr lang="en-US" sz="4400" spc="-15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77"/>
                <a:cs typeface="72 Monospace" panose="020B0509030603020204" pitchFamily="49" charset="0"/>
              </a:rPr>
              <a:t>Our Vision for the Future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65270D2-D68A-0C68-922F-050A95A0FB0B}"/>
              </a:ext>
            </a:extLst>
          </p:cNvPr>
          <p:cNvCxnSpPr>
            <a:cxnSpLocks/>
          </p:cNvCxnSpPr>
          <p:nvPr/>
        </p:nvCxnSpPr>
        <p:spPr>
          <a:xfrm flipH="1">
            <a:off x="-1" y="9715555"/>
            <a:ext cx="63708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4A3639B-B175-C5BD-42D1-680519CD9BCA}"/>
              </a:ext>
            </a:extLst>
          </p:cNvPr>
          <p:cNvCxnSpPr>
            <a:cxnSpLocks/>
          </p:cNvCxnSpPr>
          <p:nvPr/>
        </p:nvCxnSpPr>
        <p:spPr>
          <a:xfrm flipH="1">
            <a:off x="11917128" y="9749995"/>
            <a:ext cx="63708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87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factory, night&#10;&#10;Description automatically generated">
            <a:extLst>
              <a:ext uri="{FF2B5EF4-FFF2-40B4-BE49-F238E27FC236}">
                <a16:creationId xmlns:a16="http://schemas.microsoft.com/office/drawing/2014/main" id="{EF5B1DEB-C494-8012-7389-E84C6A9A6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2" y="0"/>
            <a:ext cx="18303242" cy="10287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-15243" y="8653541"/>
            <a:ext cx="18303241" cy="1096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04"/>
              </a:lnSpc>
            </a:pPr>
            <a:r>
              <a:rPr lang="en-US" sz="11500" b="1" spc="645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" pitchFamily="2" charset="77"/>
                <a:ea typeface="Palatino" pitchFamily="2" charset="77"/>
                <a:cs typeface="72 Monospace" panose="020B0509030603020204" pitchFamily="49" charset="0"/>
              </a:rPr>
              <a:t>GODDARD 2040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FED5D6-22B1-B598-44F3-A5B64F5A1B66}"/>
              </a:ext>
            </a:extLst>
          </p:cNvPr>
          <p:cNvSpPr txBox="1"/>
          <p:nvPr/>
        </p:nvSpPr>
        <p:spPr>
          <a:xfrm>
            <a:off x="6370870" y="9258411"/>
            <a:ext cx="5546258" cy="91428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6804"/>
              </a:lnSpc>
            </a:pPr>
            <a:r>
              <a:rPr lang="en-US" sz="4400" spc="-15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77"/>
                <a:cs typeface="72 Monospace" panose="020B0509030603020204" pitchFamily="49" charset="0"/>
              </a:rPr>
              <a:t>Our Path to the Future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3758846"/>
            <a:ext cx="18287999" cy="526819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0D6394C-3CC9-AB13-4647-97387AA6ED8D}"/>
              </a:ext>
            </a:extLst>
          </p:cNvPr>
          <p:cNvCxnSpPr>
            <a:cxnSpLocks/>
          </p:cNvCxnSpPr>
          <p:nvPr/>
        </p:nvCxnSpPr>
        <p:spPr>
          <a:xfrm flipH="1">
            <a:off x="-1" y="9715555"/>
            <a:ext cx="63708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A4ED818-00FA-4061-B7E8-E4187A6CA056}"/>
              </a:ext>
            </a:extLst>
          </p:cNvPr>
          <p:cNvCxnSpPr>
            <a:cxnSpLocks/>
          </p:cNvCxnSpPr>
          <p:nvPr/>
        </p:nvCxnSpPr>
        <p:spPr>
          <a:xfrm flipH="1">
            <a:off x="11917128" y="9749995"/>
            <a:ext cx="63708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30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B70CF4-438A-2E67-6A02-8D7F16C5D0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6" b="-154"/>
          <a:stretch/>
        </p:blipFill>
        <p:spPr>
          <a:xfrm rot="5400000">
            <a:off x="4796027" y="-3200401"/>
            <a:ext cx="10286999" cy="166878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1085394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D4138C-ACBB-2CBB-E163-5E7710550715}"/>
              </a:ext>
            </a:extLst>
          </p:cNvPr>
          <p:cNvSpPr txBox="1"/>
          <p:nvPr/>
        </p:nvSpPr>
        <p:spPr>
          <a:xfrm>
            <a:off x="615462" y="800100"/>
            <a:ext cx="6380983" cy="2849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>
                <a:latin typeface="Palatino" pitchFamily="2" charset="77"/>
                <a:ea typeface="Palatino" pitchFamily="2" charset="77"/>
                <a:cs typeface="+mj-cs"/>
              </a:rPr>
              <a:t>Vector 5: Expand our Collaborations and Partnerships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8AC139-A8C1-1C7C-68C3-5ADB2BD0B66E}"/>
              </a:ext>
            </a:extLst>
          </p:cNvPr>
          <p:cNvSpPr txBox="1"/>
          <p:nvPr/>
        </p:nvSpPr>
        <p:spPr>
          <a:xfrm>
            <a:off x="152400" y="3771900"/>
            <a:ext cx="6838183" cy="5614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572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rPr>
              <a:t>Make it easier to partner with Goddard</a:t>
            </a:r>
          </a:p>
          <a:p>
            <a:pPr marL="628650">
              <a:lnSpc>
                <a:spcPct val="90000"/>
              </a:lnSpc>
              <a:spcAft>
                <a:spcPts val="600"/>
              </a:spcAft>
            </a:pPr>
            <a:endParaRPr lang="en-US" sz="1400">
              <a:latin typeface="Helvetica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rPr>
              <a:t>Create shared physical and virtual spaces for collaboration</a:t>
            </a:r>
          </a:p>
          <a:p>
            <a:pPr marL="628650">
              <a:lnSpc>
                <a:spcPct val="90000"/>
              </a:lnSpc>
              <a:spcAft>
                <a:spcPts val="600"/>
              </a:spcAft>
            </a:pPr>
            <a:endParaRPr lang="en-US" sz="1400">
              <a:latin typeface="Helvetica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rPr>
              <a:t>Speed-of-industry technology transfer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EBE3F2-C889-8DA2-95FA-B932A7E87B52}"/>
              </a:ext>
            </a:extLst>
          </p:cNvPr>
          <p:cNvSpPr txBox="1"/>
          <p:nvPr/>
        </p:nvSpPr>
        <p:spPr>
          <a:xfrm>
            <a:off x="6370870" y="9258411"/>
            <a:ext cx="5546258" cy="91428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6804"/>
              </a:lnSpc>
            </a:pPr>
            <a:r>
              <a:rPr lang="en-US" sz="4400" spc="-15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77"/>
                <a:cs typeface="72 Monospace" panose="020B0509030603020204" pitchFamily="49" charset="0"/>
              </a:rPr>
              <a:t>Our Path to the Future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C0B02C-573F-832A-C852-A6FAA3BE82F2}"/>
              </a:ext>
            </a:extLst>
          </p:cNvPr>
          <p:cNvCxnSpPr>
            <a:cxnSpLocks/>
          </p:cNvCxnSpPr>
          <p:nvPr/>
        </p:nvCxnSpPr>
        <p:spPr>
          <a:xfrm flipH="1">
            <a:off x="-1" y="9715555"/>
            <a:ext cx="63708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F5223B-1292-4BC7-4970-593CB4EA4C6A}"/>
              </a:ext>
            </a:extLst>
          </p:cNvPr>
          <p:cNvCxnSpPr>
            <a:cxnSpLocks/>
          </p:cNvCxnSpPr>
          <p:nvPr/>
        </p:nvCxnSpPr>
        <p:spPr>
          <a:xfrm flipH="1">
            <a:off x="11917128" y="9749995"/>
            <a:ext cx="63708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12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15407</TotalTime>
  <Words>322</Words>
  <Application>Microsoft Office PowerPoint</Application>
  <PresentationFormat>Custom</PresentationFormat>
  <Paragraphs>69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Arial</vt:lpstr>
      <vt:lpstr>Baskerville Old Face</vt:lpstr>
      <vt:lpstr>Calibri</vt:lpstr>
      <vt:lpstr>Helvetica</vt:lpstr>
      <vt:lpstr>Palatino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GODDARD 2040</dc:title>
  <dc:subject/>
  <dc:creator>Mcgrath, Rhonda F. (GSFC-1001)</dc:creator>
  <cp:keywords/>
  <dc:description/>
  <cp:lastModifiedBy>RAY, SHROLLES O. (GSFC-1000)</cp:lastModifiedBy>
  <cp:revision>13</cp:revision>
  <cp:lastPrinted>2023-10-19T16:21:18Z</cp:lastPrinted>
  <dcterms:created xsi:type="dcterms:W3CDTF">2006-08-16T00:00:00Z</dcterms:created>
  <dcterms:modified xsi:type="dcterms:W3CDTF">2024-08-13T13:23:43Z</dcterms:modified>
  <cp:category/>
  <dc:identifier>DAFxi6BVqAU</dc:identifier>
</cp:coreProperties>
</file>